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handoutMasterIdLst>
    <p:handoutMasterId r:id="rId24"/>
  </p:handoutMasterIdLst>
  <p:sldIdLst>
    <p:sldId id="271" r:id="rId5"/>
    <p:sldId id="272" r:id="rId6"/>
    <p:sldId id="288" r:id="rId7"/>
    <p:sldId id="274" r:id="rId8"/>
    <p:sldId id="275" r:id="rId9"/>
    <p:sldId id="276" r:id="rId10"/>
    <p:sldId id="277" r:id="rId11"/>
    <p:sldId id="278" r:id="rId12"/>
    <p:sldId id="282" r:id="rId13"/>
    <p:sldId id="284" r:id="rId14"/>
    <p:sldId id="289" r:id="rId15"/>
    <p:sldId id="285" r:id="rId16"/>
    <p:sldId id="290" r:id="rId17"/>
    <p:sldId id="286" r:id="rId18"/>
    <p:sldId id="291" r:id="rId19"/>
    <p:sldId id="287" r:id="rId20"/>
    <p:sldId id="292" r:id="rId21"/>
    <p:sldId id="26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50"/>
    <a:srgbClr val="007233"/>
    <a:srgbClr val="86C400"/>
    <a:srgbClr val="82BF36"/>
    <a:srgbClr val="7FBA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91" autoAdjust="0"/>
    <p:restoredTop sz="94660"/>
  </p:normalViewPr>
  <p:slideViewPr>
    <p:cSldViewPr snapToGrid="0">
      <p:cViewPr varScale="1">
        <p:scale>
          <a:sx n="85" d="100"/>
          <a:sy n="85" d="100"/>
        </p:scale>
        <p:origin x="-120" y="-392"/>
      </p:cViewPr>
      <p:guideLst>
        <p:guide orient="horz" pos="2160"/>
        <p:guide pos="3840"/>
      </p:guideLst>
    </p:cSldViewPr>
  </p:slideViewPr>
  <p:notesTextViewPr>
    <p:cViewPr>
      <p:scale>
        <a:sx n="1" d="1"/>
        <a:sy n="1" d="1"/>
      </p:scale>
      <p:origin x="0" y="0"/>
    </p:cViewPr>
  </p:notesTextViewPr>
  <p:notesViewPr>
    <p:cSldViewPr snapToGrid="0">
      <p:cViewPr varScale="1">
        <p:scale>
          <a:sx n="54" d="100"/>
          <a:sy n="54" d="100"/>
        </p:scale>
        <p:origin x="2796" y="4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2E7B4A-039C-48A2-9B2C-AF16AA3873D8}" type="datetimeFigureOut">
              <a:rPr lang="en-US" smtClean="0"/>
              <a:t>2/16/15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5FCDD8-505C-48BF-B1E5-CD9B258934D2}" type="slidenum">
              <a:rPr lang="en-US" smtClean="0"/>
              <a:t>‹#›</a:t>
            </a:fld>
            <a:endParaRPr lang="en-US"/>
          </a:p>
        </p:txBody>
      </p:sp>
    </p:spTree>
    <p:extLst>
      <p:ext uri="{BB962C8B-B14F-4D97-AF65-F5344CB8AC3E}">
        <p14:creationId xmlns:p14="http://schemas.microsoft.com/office/powerpoint/2010/main" val="17819227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005A0C-54D9-45AA-87D4-C551D08DFCE1}" type="datetimeFigureOut">
              <a:rPr lang="en-US" smtClean="0"/>
              <a:t>2/16/15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FD207A-07DF-40AD-A916-9872E089CE7A}" type="slidenum">
              <a:rPr lang="en-US" smtClean="0"/>
              <a:t>‹#›</a:t>
            </a:fld>
            <a:endParaRPr lang="en-US"/>
          </a:p>
        </p:txBody>
      </p:sp>
    </p:spTree>
    <p:extLst>
      <p:ext uri="{BB962C8B-B14F-4D97-AF65-F5344CB8AC3E}">
        <p14:creationId xmlns:p14="http://schemas.microsoft.com/office/powerpoint/2010/main" val="1295718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0611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2</a:t>
            </a:fld>
            <a:endParaRPr lang="en-US" dirty="0"/>
          </a:p>
        </p:txBody>
      </p:sp>
    </p:spTree>
    <p:extLst>
      <p:ext uri="{BB962C8B-B14F-4D97-AF65-F5344CB8AC3E}">
        <p14:creationId xmlns:p14="http://schemas.microsoft.com/office/powerpoint/2010/main" val="2300594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3</a:t>
            </a:fld>
            <a:endParaRPr lang="en-US" dirty="0"/>
          </a:p>
        </p:txBody>
      </p:sp>
    </p:spTree>
    <p:extLst>
      <p:ext uri="{BB962C8B-B14F-4D97-AF65-F5344CB8AC3E}">
        <p14:creationId xmlns:p14="http://schemas.microsoft.com/office/powerpoint/2010/main" val="2300594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F0F35F-DD44-4607-AEC1-49D7A4BC4066}" type="slidenum">
              <a:rPr lang="en-US" smtClean="0"/>
              <a:pPr/>
              <a:t>4</a:t>
            </a:fld>
            <a:endParaRPr lang="en-US" dirty="0"/>
          </a:p>
        </p:txBody>
      </p:sp>
    </p:spTree>
    <p:extLst>
      <p:ext uri="{BB962C8B-B14F-4D97-AF65-F5344CB8AC3E}">
        <p14:creationId xmlns:p14="http://schemas.microsoft.com/office/powerpoint/2010/main" val="2595756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CA" b="0" dirty="0" smtClean="0"/>
          </a:p>
        </p:txBody>
      </p:sp>
      <p:sp>
        <p:nvSpPr>
          <p:cNvPr id="4" name="Slide Number Placeholder 3"/>
          <p:cNvSpPr>
            <a:spLocks noGrp="1"/>
          </p:cNvSpPr>
          <p:nvPr>
            <p:ph type="sldNum" sz="quarter" idx="10"/>
          </p:nvPr>
        </p:nvSpPr>
        <p:spPr/>
        <p:txBody>
          <a:bodyPr/>
          <a:lstStyle/>
          <a:p>
            <a:fld id="{13F0F35F-DD44-4607-AEC1-49D7A4BC4066}" type="slidenum">
              <a:rPr lang="en-US" smtClean="0"/>
              <a:pPr/>
              <a:t>5</a:t>
            </a:fld>
            <a:endParaRPr lang="en-US" dirty="0"/>
          </a:p>
        </p:txBody>
      </p:sp>
    </p:spTree>
    <p:extLst>
      <p:ext uri="{BB962C8B-B14F-4D97-AF65-F5344CB8AC3E}">
        <p14:creationId xmlns:p14="http://schemas.microsoft.com/office/powerpoint/2010/main" val="2911304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FD207A-07DF-40AD-A916-9872E089CE7A}" type="slidenum">
              <a:rPr lang="en-US" smtClean="0"/>
              <a:t>6</a:t>
            </a:fld>
            <a:endParaRPr lang="en-US"/>
          </a:p>
        </p:txBody>
      </p:sp>
    </p:spTree>
    <p:extLst>
      <p:ext uri="{BB962C8B-B14F-4D97-AF65-F5344CB8AC3E}">
        <p14:creationId xmlns:p14="http://schemas.microsoft.com/office/powerpoint/2010/main" val="3925211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7</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88711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endParaRPr lang="en-GB" dirty="0">
              <a:solidFill>
                <a:schemeClr val="tx2"/>
              </a:solidFill>
              <a:latin typeface="Segoe" pitchFamily="34" charset="0"/>
            </a:endParaRPr>
          </a:p>
        </p:txBody>
      </p:sp>
      <p:sp>
        <p:nvSpPr>
          <p:cNvPr id="4" name="Slide Number Placeholder 3"/>
          <p:cNvSpPr>
            <a:spLocks noGrp="1"/>
          </p:cNvSpPr>
          <p:nvPr>
            <p:ph type="sldNum" sz="quarter" idx="10"/>
          </p:nvPr>
        </p:nvSpPr>
        <p:spPr/>
        <p:txBody>
          <a:bodyPr/>
          <a:lstStyle/>
          <a:p>
            <a:fld id="{13F0F35F-DD44-4607-AEC1-49D7A4BC4066}" type="slidenum">
              <a:rPr lang="en-US" smtClean="0"/>
              <a:pPr/>
              <a:t>8</a:t>
            </a:fld>
            <a:endParaRPr lang="en-US" dirty="0"/>
          </a:p>
        </p:txBody>
      </p:sp>
    </p:spTree>
    <p:extLst>
      <p:ext uri="{BB962C8B-B14F-4D97-AF65-F5344CB8AC3E}">
        <p14:creationId xmlns:p14="http://schemas.microsoft.com/office/powerpoint/2010/main" val="1542757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FD207A-07DF-40AD-A916-9872E089CE7A}" type="slidenum">
              <a:rPr lang="en-US" smtClean="0"/>
              <a:t>9</a:t>
            </a:fld>
            <a:endParaRPr lang="en-US"/>
          </a:p>
        </p:txBody>
      </p:sp>
    </p:spTree>
    <p:extLst>
      <p:ext uri="{BB962C8B-B14F-4D97-AF65-F5344CB8AC3E}">
        <p14:creationId xmlns:p14="http://schemas.microsoft.com/office/powerpoint/2010/main" val="1692121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smtClean="0"/>
              <a:t>Click to edit Master subtitle style</a:t>
            </a:r>
            <a:endParaRPr lang="en-US" dirty="0"/>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smtClean="0"/>
              <a:t>Course title style</a:t>
            </a:r>
            <a:endParaRPr lang="en-US" dirty="0"/>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42519667"/>
      </p:ext>
    </p:extLst>
  </p:cSld>
  <p:clrMapOvr>
    <a:masterClrMapping/>
  </p:clrMapOvr>
  <p:timing>
    <p:tnLst>
      <p:par>
        <p:cTn xmlns:p14="http://schemas.microsoft.com/office/powerpoint/2010/main" id="1" dur="indefinite" restart="never" nodeType="tmRoot"/>
      </p:par>
    </p:tnLst>
  </p:timing>
  <p:extLst mod="1">
    <p:ext uri="{DCECCB84-F9BA-43D5-87BE-67443E8EF086}">
      <p15:sldGuideLst xmlns=""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8738733" y="2685050"/>
            <a:ext cx="2241224" cy="2355337"/>
          </a:xfrm>
          <a:prstGeom prst="rect">
            <a:avLst/>
          </a:prstGeom>
        </p:spPr>
        <p:txBody>
          <a:bodyPr vert="horz" lIns="91409" tIns="45705" rIns="91409" bIns="45705"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mtClean="0"/>
              <a:t>Click to edit Master subtitle style</a:t>
            </a:r>
            <a:endParaRPr lang="en-US"/>
          </a:p>
        </p:txBody>
      </p:sp>
      <p:sp>
        <p:nvSpPr>
          <p:cNvPr id="13" name="Title 1"/>
          <p:cNvSpPr txBox="1">
            <a:spLocks/>
          </p:cNvSpPr>
          <p:nvPr userDrawn="1"/>
        </p:nvSpPr>
        <p:spPr>
          <a:xfrm>
            <a:off x="193271" y="3376350"/>
            <a:ext cx="8409867" cy="1692617"/>
          </a:xfrm>
          <a:prstGeom prst="rect">
            <a:avLst/>
          </a:prstGeom>
          <a:solidFill>
            <a:srgbClr val="007233"/>
          </a:solidFill>
          <a:effectLst/>
        </p:spPr>
        <p:txBody>
          <a:bodyPr vert="horz" lIns="137160" tIns="137160" rIns="91409" bIns="13716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lang="en-US" sz="4000" dirty="0"/>
          </a:p>
        </p:txBody>
      </p:sp>
      <p:sp>
        <p:nvSpPr>
          <p:cNvPr id="14" name="top right small rectangle"/>
          <p:cNvSpPr/>
          <p:nvPr userDrawn="1"/>
        </p:nvSpPr>
        <p:spPr bwMode="auto">
          <a:xfrm>
            <a:off x="8682790" y="3374967"/>
            <a:ext cx="3257419"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1181757" y="4821401"/>
            <a:ext cx="740346" cy="218986"/>
          </a:xfrm>
          <a:prstGeom prst="rect">
            <a:avLst/>
          </a:prstGeom>
        </p:spPr>
      </p:pic>
      <p:sp>
        <p:nvSpPr>
          <p:cNvPr id="16" name="Text Placeholder 10"/>
          <p:cNvSpPr>
            <a:spLocks noGrp="1"/>
          </p:cNvSpPr>
          <p:nvPr>
            <p:ph type="body" sz="quarter" idx="10" hasCustomPrompt="1"/>
          </p:nvPr>
        </p:nvSpPr>
        <p:spPr>
          <a:xfrm>
            <a:off x="292101" y="3466407"/>
            <a:ext cx="8215796" cy="1485524"/>
          </a:xfrm>
          <a:prstGeom prst="rect">
            <a:avLst/>
          </a:prstGeom>
        </p:spPr>
        <p:txBody>
          <a:bodyPr anchor="b" anchorCtr="0">
            <a:normAutofit/>
          </a:bodyPr>
          <a:lstStyle>
            <a:lvl1pPr marL="0" indent="0">
              <a:buNone/>
              <a:defRPr sz="3600" b="0" baseline="0">
                <a:solidFill>
                  <a:schemeClr val="bg1"/>
                </a:solidFill>
                <a:latin typeface="Segoe UI Light" panose="020B0502040204020203" pitchFamily="34" charset="0"/>
                <a:cs typeface="Segoe UI Light" panose="020B0502040204020203" pitchFamily="34" charset="0"/>
              </a:defRPr>
            </a:lvl1pPr>
          </a:lstStyle>
          <a:p>
            <a:pPr lvl="0"/>
            <a:r>
              <a:rPr lang="en-US" dirty="0" smtClean="0"/>
              <a:t>Module or Section transition style</a:t>
            </a:r>
          </a:p>
        </p:txBody>
      </p:sp>
      <p:sp>
        <p:nvSpPr>
          <p:cNvPr id="11" name="Subtitle 2"/>
          <p:cNvSpPr>
            <a:spLocks noGrp="1"/>
          </p:cNvSpPr>
          <p:nvPr>
            <p:ph type="subTitle" idx="1"/>
          </p:nvPr>
        </p:nvSpPr>
        <p:spPr>
          <a:xfrm>
            <a:off x="193271" y="5132437"/>
            <a:ext cx="8409867"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smtClean="0"/>
              <a:t>Click to edit Master subtitle style</a:t>
            </a:r>
            <a:endParaRPr lang="en-US" dirty="0"/>
          </a:p>
        </p:txBody>
      </p:sp>
      <p:sp>
        <p:nvSpPr>
          <p:cNvPr id="10" name="TextBox 9"/>
          <p:cNvSpPr txBox="1"/>
          <p:nvPr userDrawn="1"/>
        </p:nvSpPr>
        <p:spPr>
          <a:xfrm>
            <a:off x="193271" y="164177"/>
            <a:ext cx="3691466"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91348690"/>
      </p:ext>
    </p:extLst>
  </p:cSld>
  <p:clrMapOvr>
    <a:masterClrMapping/>
  </p:clrMapOvr>
  <p:timing>
    <p:tnLst>
      <p:par>
        <p:cTn xmlns:p14="http://schemas.microsoft.com/office/powerpoint/2010/main" id="1" dur="indefinite" restart="never" nodeType="tmRoot"/>
      </p:par>
    </p:tnLst>
  </p:timing>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smtClean="0"/>
              <a:t>Click to edit Master title style</a:t>
            </a:r>
            <a:endParaRPr lang="en-US" dirty="0"/>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pPr algn="l"/>
            <a:r>
              <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smtClean="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smtClean="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23260024"/>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Click to edit Master title style</a:t>
            </a:r>
            <a:endParaRPr lang="en-US" dirty="0"/>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07745834"/>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99461456"/>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9021601"/>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7839895"/>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8541262"/>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schemeClr val="bg1">
                    <a:lumMod val="85000"/>
                  </a:schemeClr>
                </a:solidFill>
              </a:rPr>
              <a:t>©</a:t>
            </a:r>
            <a:r>
              <a:rPr lang="en-US" sz="1050" dirty="0" smtClean="0">
                <a:solidFill>
                  <a:schemeClr val="bg1">
                    <a:lumMod val="85000"/>
                  </a:schemeClr>
                </a:solidFill>
              </a:rPr>
              <a:t>2014 </a:t>
            </a:r>
            <a:r>
              <a:rPr lang="en-US" sz="1050" dirty="0">
                <a:solidFill>
                  <a:schemeClr val="bg1">
                    <a:lumMod val="85000"/>
                  </a:schemeClr>
                </a:solidFill>
              </a:rPr>
              <a:t>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26678372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118783959"/>
      </p:ext>
    </p:extLst>
  </p:cSld>
  <p:clrMap bg1="lt1" tx1="dk1" bg2="lt2" tx2="dk2" accent1="accent1" accent2="accent2" accent3="accent3" accent4="accent4" accent5="accent5" accent6="accent6" hlink="hlink" folHlink="folHlink"/>
  <p:sldLayoutIdLst>
    <p:sldLayoutId id="2147483661" r:id="rId1"/>
    <p:sldLayoutId id="2147483671" r:id="rId2"/>
    <p:sldLayoutId id="2147483667" r:id="rId3"/>
    <p:sldLayoutId id="2147483663" r:id="rId4"/>
    <p:sldLayoutId id="2147483664" r:id="rId5"/>
    <p:sldLayoutId id="2147483665" r:id="rId6"/>
    <p:sldLayoutId id="2147483666" r:id="rId7"/>
    <p:sldLayoutId id="2147483668" r:id="rId8"/>
    <p:sldLayoutId id="2147483669" r:id="rId9"/>
  </p:sldLayoutIdLst>
  <p:timing>
    <p:tnLst>
      <p:par>
        <p:cTn xmlns:p14="http://schemas.microsoft.com/office/powerpoint/2010/main" id="1" dur="indefinite" restart="never" nodeType="tmRoot"/>
      </p:par>
    </p:tnLst>
  </p:timing>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docs.angularjs.org/misc/downloadin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Helen Zeng | Startup Developer Evangelist</a:t>
            </a:r>
          </a:p>
          <a:p>
            <a:r>
              <a:rPr lang="en-US" dirty="0" smtClean="0"/>
              <a:t>Steven </a:t>
            </a:r>
            <a:r>
              <a:rPr lang="en-US" dirty="0" err="1" smtClean="0"/>
              <a:t>Edouard</a:t>
            </a:r>
            <a:r>
              <a:rPr lang="en-US" dirty="0" smtClean="0"/>
              <a:t> | Startup Developer Evangelist</a:t>
            </a:r>
            <a:endParaRPr lang="en-US" dirty="0"/>
          </a:p>
        </p:txBody>
      </p:sp>
      <p:sp>
        <p:nvSpPr>
          <p:cNvPr id="2" name="Title 1"/>
          <p:cNvSpPr>
            <a:spLocks noGrp="1"/>
          </p:cNvSpPr>
          <p:nvPr>
            <p:ph type="ctrTitle"/>
          </p:nvPr>
        </p:nvSpPr>
        <p:spPr>
          <a:solidFill>
            <a:srgbClr val="007233"/>
          </a:solidFill>
        </p:spPr>
        <p:txBody>
          <a:bodyPr/>
          <a:lstStyle/>
          <a:p>
            <a:r>
              <a:rPr lang="en-US" sz="4000" dirty="0" smtClean="0"/>
              <a:t>Do you know what I MEAN?</a:t>
            </a:r>
            <a:br>
              <a:rPr lang="en-US" sz="4000" dirty="0" smtClean="0"/>
            </a:br>
            <a:r>
              <a:rPr lang="en-US" sz="4000" dirty="0" smtClean="0"/>
              <a:t/>
            </a:r>
            <a:br>
              <a:rPr lang="en-US" sz="4000" dirty="0" smtClean="0"/>
            </a:br>
            <a:r>
              <a:rPr lang="en-US" sz="3200" dirty="0" smtClean="0"/>
              <a:t>Building full stack web apps with Mongo, Express, Angular, and Node</a:t>
            </a:r>
            <a:endParaRPr lang="en-US" sz="3200" dirty="0"/>
          </a:p>
        </p:txBody>
      </p:sp>
    </p:spTree>
    <p:extLst>
      <p:ext uri="{BB962C8B-B14F-4D97-AF65-F5344CB8AC3E}">
        <p14:creationId xmlns:p14="http://schemas.microsoft.com/office/powerpoint/2010/main" val="166573302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AngularJS</a:t>
            </a:r>
            <a:endParaRPr lang="en-US" dirty="0"/>
          </a:p>
        </p:txBody>
      </p:sp>
      <p:sp>
        <p:nvSpPr>
          <p:cNvPr id="3" name="Content Placeholder 2"/>
          <p:cNvSpPr>
            <a:spLocks noGrp="1"/>
          </p:cNvSpPr>
          <p:nvPr>
            <p:ph sz="quarter" idx="10"/>
          </p:nvPr>
        </p:nvSpPr>
        <p:spPr/>
        <p:txBody>
          <a:bodyPr/>
          <a:lstStyle/>
          <a:p>
            <a:r>
              <a:rPr lang="en-US" dirty="0" smtClean="0"/>
              <a:t>Open source, maintained by Google</a:t>
            </a:r>
          </a:p>
          <a:p>
            <a:r>
              <a:rPr lang="en-US" dirty="0" smtClean="0"/>
              <a:t>Client side MVC (MVVM) framework</a:t>
            </a:r>
          </a:p>
          <a:p>
            <a:r>
              <a:rPr lang="en-US" dirty="0" smtClean="0"/>
              <a:t>Excellent data bindings</a:t>
            </a:r>
          </a:p>
          <a:p>
            <a:r>
              <a:rPr lang="en-US" dirty="0" smtClean="0"/>
              <a:t>Easy to test</a:t>
            </a:r>
          </a:p>
          <a:p>
            <a:endParaRPr lang="en-US" dirty="0"/>
          </a:p>
        </p:txBody>
      </p:sp>
      <p:pic>
        <p:nvPicPr>
          <p:cNvPr id="5" name="Picture 4"/>
          <p:cNvPicPr>
            <a:picLocks noChangeAspect="1"/>
          </p:cNvPicPr>
          <p:nvPr/>
        </p:nvPicPr>
        <p:blipFill>
          <a:blip r:embed="rId2"/>
          <a:stretch>
            <a:fillRect/>
          </a:stretch>
        </p:blipFill>
        <p:spPr>
          <a:xfrm>
            <a:off x="4871043" y="4615231"/>
            <a:ext cx="6408738" cy="1666272"/>
          </a:xfrm>
          <a:prstGeom prst="rect">
            <a:avLst/>
          </a:prstGeom>
        </p:spPr>
      </p:pic>
    </p:spTree>
    <p:extLst>
      <p:ext uri="{BB962C8B-B14F-4D97-AF65-F5344CB8AC3E}">
        <p14:creationId xmlns:p14="http://schemas.microsoft.com/office/powerpoint/2010/main" val="1035122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get Angular?</a:t>
            </a:r>
            <a:endParaRPr lang="en-US" dirty="0"/>
          </a:p>
        </p:txBody>
      </p:sp>
      <p:sp>
        <p:nvSpPr>
          <p:cNvPr id="3" name="Content Placeholder 2"/>
          <p:cNvSpPr>
            <a:spLocks noGrp="1"/>
          </p:cNvSpPr>
          <p:nvPr>
            <p:ph sz="quarter" idx="10"/>
          </p:nvPr>
        </p:nvSpPr>
        <p:spPr/>
        <p:txBody>
          <a:bodyPr/>
          <a:lstStyle/>
          <a:p>
            <a:pPr marL="0" indent="0">
              <a:buNone/>
            </a:pPr>
            <a:r>
              <a:rPr lang="en-US" dirty="0">
                <a:hlinkClick r:id="rId2"/>
              </a:rPr>
              <a:t>https://docs.angularjs.org/misc/</a:t>
            </a:r>
            <a:r>
              <a:rPr lang="en-US" dirty="0" smtClean="0">
                <a:hlinkClick r:id="rId2"/>
              </a:rPr>
              <a:t>downloading</a:t>
            </a:r>
            <a:endParaRPr lang="en-US" dirty="0" smtClean="0"/>
          </a:p>
          <a:p>
            <a:pPr marL="0" indent="0">
              <a:buNone/>
            </a:pPr>
            <a:endParaRPr lang="en-US" dirty="0" smtClean="0"/>
          </a:p>
          <a:p>
            <a:r>
              <a:rPr lang="en-US" dirty="0" smtClean="0"/>
              <a:t>Extremely lightweight – download/include only what you need</a:t>
            </a:r>
          </a:p>
          <a:p>
            <a:pPr lvl="1"/>
            <a:r>
              <a:rPr lang="en-US" b="1" dirty="0" err="1" smtClean="0"/>
              <a:t>angular.js</a:t>
            </a:r>
            <a:endParaRPr lang="en-US" b="1" dirty="0" smtClean="0"/>
          </a:p>
          <a:p>
            <a:pPr lvl="1"/>
            <a:r>
              <a:rPr lang="en-US" dirty="0" smtClean="0"/>
              <a:t>angular-</a:t>
            </a:r>
            <a:r>
              <a:rPr lang="en-US" dirty="0" err="1" smtClean="0"/>
              <a:t>route.js</a:t>
            </a:r>
            <a:endParaRPr lang="en-US" dirty="0" smtClean="0"/>
          </a:p>
          <a:p>
            <a:pPr lvl="1"/>
            <a:r>
              <a:rPr lang="en-US" dirty="0"/>
              <a:t>a</a:t>
            </a:r>
            <a:r>
              <a:rPr lang="en-US" dirty="0" smtClean="0"/>
              <a:t>ngular-</a:t>
            </a:r>
            <a:r>
              <a:rPr lang="en-US" dirty="0" err="1" smtClean="0"/>
              <a:t>resource.js</a:t>
            </a:r>
            <a:endParaRPr lang="en-US" dirty="0"/>
          </a:p>
        </p:txBody>
      </p:sp>
    </p:spTree>
    <p:extLst>
      <p:ext uri="{BB962C8B-B14F-4D97-AF65-F5344CB8AC3E}">
        <p14:creationId xmlns:p14="http://schemas.microsoft.com/office/powerpoint/2010/main" val="48484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Node.js</a:t>
            </a:r>
            <a:endParaRPr lang="en-US" dirty="0"/>
          </a:p>
        </p:txBody>
      </p:sp>
      <p:sp>
        <p:nvSpPr>
          <p:cNvPr id="3" name="Content Placeholder 2"/>
          <p:cNvSpPr>
            <a:spLocks noGrp="1"/>
          </p:cNvSpPr>
          <p:nvPr>
            <p:ph sz="quarter" idx="10"/>
          </p:nvPr>
        </p:nvSpPr>
        <p:spPr/>
        <p:txBody>
          <a:bodyPr/>
          <a:lstStyle/>
          <a:p>
            <a:endParaRPr lang="en-US" dirty="0"/>
          </a:p>
        </p:txBody>
      </p:sp>
    </p:spTree>
    <p:extLst>
      <p:ext uri="{BB962C8B-B14F-4D97-AF65-F5344CB8AC3E}">
        <p14:creationId xmlns:p14="http://schemas.microsoft.com/office/powerpoint/2010/main" val="4158585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install </a:t>
            </a:r>
            <a:r>
              <a:rPr lang="en-US" dirty="0" err="1" smtClean="0"/>
              <a:t>Node.js</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447741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Express</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244486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install Express</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028878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MongoDB</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40375846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install Mongo</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028878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8363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 Helen Zeng | ‏@</a:t>
            </a:r>
            <a:r>
              <a:rPr lang="en-US" dirty="0" err="1" smtClean="0"/>
              <a:t>hwz</a:t>
            </a:r>
            <a:r>
              <a:rPr lang="en-US" dirty="0" smtClean="0"/>
              <a:t> </a:t>
            </a:r>
            <a:endParaRPr lang="en-US" dirty="0"/>
          </a:p>
        </p:txBody>
      </p:sp>
      <p:sp>
        <p:nvSpPr>
          <p:cNvPr id="7" name="Content Placeholder 6"/>
          <p:cNvSpPr>
            <a:spLocks noGrp="1"/>
          </p:cNvSpPr>
          <p:nvPr>
            <p:ph idx="10"/>
          </p:nvPr>
        </p:nvSpPr>
        <p:spPr/>
        <p:txBody>
          <a:bodyPr/>
          <a:lstStyle/>
          <a:p>
            <a:r>
              <a:rPr lang="en-US" dirty="0"/>
              <a:t>Developer Evangelist for </a:t>
            </a:r>
            <a:r>
              <a:rPr lang="en-US" dirty="0" smtClean="0"/>
              <a:t>San Francisco Startups</a:t>
            </a:r>
          </a:p>
          <a:p>
            <a:pPr marL="457046" lvl="1" indent="0">
              <a:buNone/>
            </a:pPr>
            <a:r>
              <a:rPr lang="en-US" dirty="0" smtClean="0"/>
              <a:t>Works with top incubators &amp; accelerators to drive</a:t>
            </a:r>
            <a:br>
              <a:rPr lang="en-US" dirty="0" smtClean="0"/>
            </a:br>
            <a:r>
              <a:rPr lang="en-US" dirty="0" smtClean="0"/>
              <a:t>Azure and general platform adoption</a:t>
            </a:r>
          </a:p>
          <a:p>
            <a:pPr marL="457046" lvl="1" indent="0">
              <a:buNone/>
            </a:pPr>
            <a:r>
              <a:rPr lang="en-US" dirty="0" smtClean="0"/>
              <a:t>Gives talks and workshops to developer audiences</a:t>
            </a:r>
            <a:endParaRPr lang="en-US" dirty="0"/>
          </a:p>
          <a:p>
            <a:r>
              <a:rPr lang="en-US" dirty="0" smtClean="0"/>
              <a:t>Web development nerd</a:t>
            </a:r>
          </a:p>
          <a:p>
            <a:r>
              <a:rPr lang="en-US" dirty="0" smtClean="0"/>
              <a:t>Volunteer high </a:t>
            </a:r>
            <a:r>
              <a:rPr lang="en-US" dirty="0"/>
              <a:t>s</a:t>
            </a:r>
            <a:r>
              <a:rPr lang="en-US" dirty="0" smtClean="0"/>
              <a:t>chool CS teacher</a:t>
            </a:r>
          </a:p>
          <a:p>
            <a:r>
              <a:rPr lang="en-US" dirty="0" smtClean="0"/>
              <a:t>Avid traveler</a:t>
            </a:r>
          </a:p>
          <a:p>
            <a:endParaRPr lang="en-US"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2666" y="327470"/>
            <a:ext cx="2372638" cy="2372638"/>
          </a:xfrm>
          <a:prstGeom prst="rect">
            <a:avLst/>
          </a:prstGeom>
        </p:spPr>
      </p:pic>
    </p:spTree>
    <p:extLst>
      <p:ext uri="{BB962C8B-B14F-4D97-AF65-F5344CB8AC3E}">
        <p14:creationId xmlns:p14="http://schemas.microsoft.com/office/powerpoint/2010/main" val="42384500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 Steven Edouard | ‏@</a:t>
            </a:r>
            <a:r>
              <a:rPr lang="en-US" dirty="0" err="1" smtClean="0"/>
              <a:t>sedouard</a:t>
            </a:r>
            <a:r>
              <a:rPr lang="en-US" dirty="0" smtClean="0"/>
              <a:t> </a:t>
            </a:r>
            <a:endParaRPr lang="en-US" dirty="0"/>
          </a:p>
        </p:txBody>
      </p:sp>
      <p:sp>
        <p:nvSpPr>
          <p:cNvPr id="7" name="Content Placeholder 6"/>
          <p:cNvSpPr>
            <a:spLocks noGrp="1"/>
          </p:cNvSpPr>
          <p:nvPr>
            <p:ph idx="10"/>
          </p:nvPr>
        </p:nvSpPr>
        <p:spPr/>
        <p:txBody>
          <a:bodyPr/>
          <a:lstStyle/>
          <a:p>
            <a:r>
              <a:rPr lang="en-US" dirty="0"/>
              <a:t>Developer Evangelist for </a:t>
            </a:r>
            <a:r>
              <a:rPr lang="en-US" dirty="0" smtClean="0"/>
              <a:t>San Francisco Startups</a:t>
            </a:r>
          </a:p>
          <a:p>
            <a:pPr marL="457046" lvl="1" indent="0">
              <a:buNone/>
            </a:pPr>
            <a:r>
              <a:rPr lang="en-US" dirty="0" smtClean="0"/>
              <a:t>Works with top incubators &amp; accelerators to drive</a:t>
            </a:r>
            <a:br>
              <a:rPr lang="en-US" dirty="0" smtClean="0"/>
            </a:br>
            <a:r>
              <a:rPr lang="en-US" dirty="0" smtClean="0"/>
              <a:t>Azure and general platform adoption</a:t>
            </a:r>
          </a:p>
          <a:p>
            <a:pPr marL="457046" lvl="1" indent="0">
              <a:buNone/>
            </a:pPr>
            <a:endParaRPr lang="en-US" dirty="0" smtClean="0"/>
          </a:p>
          <a:p>
            <a:pPr marL="457046" lvl="1" indent="0">
              <a:buNone/>
            </a:pPr>
            <a:endParaRPr lang="en-US" dirty="0" smtClean="0"/>
          </a:p>
          <a:p>
            <a:pPr marL="342783" lvl="1" indent="-342783">
              <a:spcBef>
                <a:spcPts val="1400"/>
              </a:spcBef>
              <a:spcAft>
                <a:spcPts val="0"/>
              </a:spcAft>
              <a:buFont typeface="Arial" pitchFamily="34" charset="0"/>
              <a:buChar char="•"/>
            </a:pPr>
            <a:r>
              <a:rPr lang="en-US" dirty="0" err="1" smtClean="0"/>
              <a:t>Javascript</a:t>
            </a:r>
            <a:r>
              <a:rPr lang="en-US" dirty="0" smtClean="0"/>
              <a:t> Junkie</a:t>
            </a:r>
          </a:p>
          <a:p>
            <a:pPr marL="342783" lvl="1" indent="-342783">
              <a:spcBef>
                <a:spcPts val="1400"/>
              </a:spcBef>
              <a:spcAft>
                <a:spcPts val="0"/>
              </a:spcAft>
              <a:buFont typeface="Arial" pitchFamily="34" charset="0"/>
              <a:buChar char="•"/>
            </a:pPr>
            <a:endParaRPr lang="en-US" dirty="0" smtClean="0"/>
          </a:p>
          <a:p>
            <a:pPr marL="342783" lvl="1" indent="-342783">
              <a:spcBef>
                <a:spcPts val="1400"/>
              </a:spcBef>
              <a:spcAft>
                <a:spcPts val="0"/>
              </a:spcAft>
              <a:buFont typeface="Arial" pitchFamily="34" charset="0"/>
              <a:buChar char="•"/>
            </a:pPr>
            <a:endParaRPr lang="en-US" dirty="0"/>
          </a:p>
          <a:p>
            <a:pPr marL="342783" lvl="1" indent="-342783">
              <a:spcBef>
                <a:spcPts val="1400"/>
              </a:spcBef>
              <a:spcAft>
                <a:spcPts val="0"/>
              </a:spcAft>
              <a:buFont typeface="Arial" pitchFamily="34" charset="0"/>
              <a:buChar char="•"/>
            </a:pPr>
            <a:r>
              <a:rPr lang="en-US" dirty="0" smtClean="0"/>
              <a:t>Full-time Hacker</a:t>
            </a:r>
            <a:endParaRPr lang="en-US" dirty="0" smtClean="0"/>
          </a:p>
        </p:txBody>
      </p:sp>
      <p:pic>
        <p:nvPicPr>
          <p:cNvPr id="5" name="Picture 4"/>
          <p:cNvPicPr>
            <a:picLocks noChangeAspect="1"/>
          </p:cNvPicPr>
          <p:nvPr/>
        </p:nvPicPr>
        <p:blipFill>
          <a:blip r:embed="rId3"/>
          <a:stretch>
            <a:fillRect/>
          </a:stretch>
        </p:blipFill>
        <p:spPr>
          <a:xfrm>
            <a:off x="9673349" y="283883"/>
            <a:ext cx="2249710" cy="2226235"/>
          </a:xfrm>
          <a:prstGeom prst="rect">
            <a:avLst/>
          </a:prstGeom>
        </p:spPr>
      </p:pic>
    </p:spTree>
    <p:extLst>
      <p:ext uri="{BB962C8B-B14F-4D97-AF65-F5344CB8AC3E}">
        <p14:creationId xmlns:p14="http://schemas.microsoft.com/office/powerpoint/2010/main" val="19315196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smtClean="0"/>
              <a:t>Course Topics</a:t>
            </a:r>
            <a:endParaRPr lang="en-US" dirty="0"/>
          </a:p>
        </p:txBody>
      </p:sp>
      <p:graphicFrame>
        <p:nvGraphicFramePr>
          <p:cNvPr id="4" name="Content Placeholder 3"/>
          <p:cNvGraphicFramePr>
            <a:graphicFrameLocks noGrp="1"/>
          </p:cNvGraphicFramePr>
          <p:nvPr>
            <p:ph sz="quarter" idx="10"/>
            <p:extLst>
              <p:ext uri="{D42A27DB-BD31-4B8C-83A1-F6EECF244321}">
                <p14:modId xmlns:p14="http://schemas.microsoft.com/office/powerpoint/2010/main" val="2763890495"/>
              </p:ext>
            </p:extLst>
          </p:nvPr>
        </p:nvGraphicFramePr>
        <p:xfrm>
          <a:off x="379413" y="1417636"/>
          <a:ext cx="11525250" cy="3070528"/>
        </p:xfrm>
        <a:graphic>
          <a:graphicData uri="http://schemas.openxmlformats.org/drawingml/2006/table">
            <a:tbl>
              <a:tblPr firstRow="1" bandRow="1">
                <a:tableStyleId>{5C22544A-7EE6-4342-B048-85BDC9FD1C3A}</a:tableStyleId>
              </a:tblPr>
              <a:tblGrid>
                <a:gridCol w="5762625">
                  <a:extLst>
                    <a:ext uri="{9D8B030D-6E8A-4147-A177-3AD203B41FA5}">
                      <a16:colId xmlns:a16="http://schemas.microsoft.com/office/drawing/2014/main" xmlns="" val="1632794655"/>
                    </a:ext>
                  </a:extLst>
                </a:gridCol>
                <a:gridCol w="5762625">
                  <a:extLst>
                    <a:ext uri="{9D8B030D-6E8A-4147-A177-3AD203B41FA5}">
                      <a16:colId xmlns:a16="http://schemas.microsoft.com/office/drawing/2014/main" xmlns="" val="2011313899"/>
                    </a:ext>
                  </a:extLst>
                </a:gridCol>
              </a:tblGrid>
              <a:tr h="767632">
                <a:tc gridSpan="2">
                  <a:txBody>
                    <a:bodyPr/>
                    <a:lstStyle/>
                    <a:p>
                      <a:r>
                        <a:rPr lang="en-US" sz="3600" dirty="0" smtClean="0"/>
                        <a:t>Do you know what I MEAN?</a:t>
                      </a:r>
                      <a:endParaRPr lang="en-US" sz="3600" dirty="0">
                        <a:latin typeface="Segoe UI Light" panose="020B0502040204020203" pitchFamily="34" charset="0"/>
                        <a:cs typeface="Segoe UI Light" panose="020B0502040204020203" pitchFamily="34" charset="0"/>
                      </a:endParaRPr>
                    </a:p>
                  </a:txBody>
                  <a:tcPr anchor="ctr"/>
                </a:tc>
                <a:tc hMerge="1">
                  <a:txBody>
                    <a:bodyPr/>
                    <a:lstStyle/>
                    <a:p>
                      <a:endParaRPr lang="en-US" dirty="0"/>
                    </a:p>
                  </a:txBody>
                  <a:tcPr/>
                </a:tc>
                <a:extLst>
                  <a:ext uri="{0D108BD9-81ED-4DB2-BD59-A6C34878D82A}">
                    <a16:rowId xmlns:a16="http://schemas.microsoft.com/office/drawing/2014/main" xmlns="" val="1789177411"/>
                  </a:ext>
                </a:extLst>
              </a:tr>
              <a:tr h="767632">
                <a:tc>
                  <a:txBody>
                    <a:bodyPr/>
                    <a:lstStyle/>
                    <a:p>
                      <a:r>
                        <a:rPr lang="en-US" sz="2400" dirty="0" smtClean="0">
                          <a:latin typeface="Segoe UI Light" panose="020B0502040204020203" pitchFamily="34" charset="0"/>
                          <a:cs typeface="Segoe UI Light" panose="020B0502040204020203" pitchFamily="34" charset="0"/>
                        </a:rPr>
                        <a:t>01 | What is</a:t>
                      </a:r>
                      <a:r>
                        <a:rPr lang="en-US" sz="2400" baseline="0" dirty="0" smtClean="0">
                          <a:latin typeface="Segoe UI Light" panose="020B0502040204020203" pitchFamily="34" charset="0"/>
                          <a:cs typeface="Segoe UI Light" panose="020B0502040204020203" pitchFamily="34" charset="0"/>
                        </a:rPr>
                        <a:t> MEAN?</a:t>
                      </a:r>
                      <a:endParaRPr lang="en-US" sz="2400" dirty="0">
                        <a:latin typeface="Segoe UI Light" panose="020B0502040204020203" pitchFamily="34" charset="0"/>
                        <a:cs typeface="Segoe UI Light" panose="020B0502040204020203" pitchFamily="34" charset="0"/>
                      </a:endParaRPr>
                    </a:p>
                  </a:txBody>
                  <a:tcPr anchor="ctr"/>
                </a:tc>
                <a:tc>
                  <a:txBody>
                    <a:bodyPr/>
                    <a:lstStyle/>
                    <a:p>
                      <a:r>
                        <a:rPr lang="en-US" sz="2400" dirty="0" smtClean="0">
                          <a:latin typeface="Segoe UI Light" panose="020B0502040204020203" pitchFamily="34" charset="0"/>
                          <a:cs typeface="Segoe UI Light" panose="020B0502040204020203" pitchFamily="34" charset="0"/>
                        </a:rPr>
                        <a:t>04 | Integrating</a:t>
                      </a:r>
                      <a:r>
                        <a:rPr lang="en-US" sz="2400" baseline="0" dirty="0" smtClean="0">
                          <a:latin typeface="Segoe UI Light" panose="020B0502040204020203" pitchFamily="34" charset="0"/>
                          <a:cs typeface="Segoe UI Light" panose="020B0502040204020203" pitchFamily="34" charset="0"/>
                        </a:rPr>
                        <a:t> </a:t>
                      </a:r>
                      <a:r>
                        <a:rPr lang="en-US" sz="2400" baseline="0" dirty="0" err="1" smtClean="0">
                          <a:latin typeface="Segoe UI Light" panose="020B0502040204020203" pitchFamily="34" charset="0"/>
                          <a:cs typeface="Segoe UI Light" panose="020B0502040204020203" pitchFamily="34" charset="0"/>
                        </a:rPr>
                        <a:t>MongoDB</a:t>
                      </a:r>
                      <a:endParaRPr lang="en-US" sz="2400" dirty="0">
                        <a:latin typeface="Segoe UI Light" panose="020B0502040204020203" pitchFamily="34" charset="0"/>
                        <a:cs typeface="Segoe UI Light" panose="020B0502040204020203" pitchFamily="34" charset="0"/>
                      </a:endParaRPr>
                    </a:p>
                  </a:txBody>
                  <a:tcPr anchor="ctr"/>
                </a:tc>
                <a:extLst>
                  <a:ext uri="{0D108BD9-81ED-4DB2-BD59-A6C34878D82A}">
                    <a16:rowId xmlns:a16="http://schemas.microsoft.com/office/drawing/2014/main" xmlns="" val="3842815335"/>
                  </a:ext>
                </a:extLst>
              </a:tr>
              <a:tr h="767632">
                <a:tc>
                  <a:txBody>
                    <a:bodyPr/>
                    <a:lstStyle/>
                    <a:p>
                      <a:r>
                        <a:rPr lang="en-US" sz="2400" dirty="0" smtClean="0">
                          <a:latin typeface="Segoe UI Light" panose="020B0502040204020203" pitchFamily="34" charset="0"/>
                          <a:cs typeface="Segoe UI Light" panose="020B0502040204020203" pitchFamily="34" charset="0"/>
                        </a:rPr>
                        <a:t>02 | Intro to </a:t>
                      </a:r>
                      <a:r>
                        <a:rPr lang="en-US" sz="2400" dirty="0" err="1" smtClean="0">
                          <a:latin typeface="Segoe UI Light" panose="020B0502040204020203" pitchFamily="34" charset="0"/>
                          <a:cs typeface="Segoe UI Light" panose="020B0502040204020203" pitchFamily="34" charset="0"/>
                        </a:rPr>
                        <a:t>Angular.js</a:t>
                      </a:r>
                      <a:endParaRPr lang="en-US" sz="2400" dirty="0">
                        <a:latin typeface="Segoe UI Light" panose="020B0502040204020203" pitchFamily="34" charset="0"/>
                        <a:cs typeface="Segoe UI Light" panose="020B0502040204020203" pitchFamily="34" charset="0"/>
                      </a:endParaRPr>
                    </a:p>
                  </a:txBody>
                  <a:tcPr anchor="ctr"/>
                </a:tc>
                <a:tc>
                  <a:txBody>
                    <a:bodyPr/>
                    <a:lstStyle/>
                    <a:p>
                      <a:r>
                        <a:rPr lang="en-US" sz="2400" dirty="0" smtClean="0">
                          <a:latin typeface="Segoe UI Light" panose="020B0502040204020203" pitchFamily="34" charset="0"/>
                          <a:cs typeface="Segoe UI Light" panose="020B0502040204020203" pitchFamily="34" charset="0"/>
                        </a:rPr>
                        <a:t>05 |  Tying things together</a:t>
                      </a:r>
                      <a:endParaRPr lang="en-US" sz="2400" dirty="0">
                        <a:latin typeface="Segoe UI Light" panose="020B0502040204020203" pitchFamily="34" charset="0"/>
                        <a:cs typeface="Segoe UI Light" panose="020B0502040204020203" pitchFamily="34" charset="0"/>
                      </a:endParaRPr>
                    </a:p>
                  </a:txBody>
                  <a:tcPr anchor="ctr"/>
                </a:tc>
                <a:extLst>
                  <a:ext uri="{0D108BD9-81ED-4DB2-BD59-A6C34878D82A}">
                    <a16:rowId xmlns:a16="http://schemas.microsoft.com/office/drawing/2014/main" xmlns="" val="321066646"/>
                  </a:ext>
                </a:extLst>
              </a:tr>
              <a:tr h="767632">
                <a:tc>
                  <a:txBody>
                    <a:bodyPr/>
                    <a:lstStyle/>
                    <a:p>
                      <a:pPr marL="0" marR="0" indent="0" algn="l" defTabSz="914088" rtl="0" eaLnBrk="1" fontAlgn="auto" latinLnBrk="0" hangingPunct="1">
                        <a:lnSpc>
                          <a:spcPct val="100000"/>
                        </a:lnSpc>
                        <a:spcBef>
                          <a:spcPts val="0"/>
                        </a:spcBef>
                        <a:spcAft>
                          <a:spcPts val="0"/>
                        </a:spcAft>
                        <a:buClrTx/>
                        <a:buSzTx/>
                        <a:buFontTx/>
                        <a:buNone/>
                        <a:tabLst/>
                        <a:defRPr/>
                      </a:pPr>
                      <a:r>
                        <a:rPr lang="en-US" sz="2400" dirty="0" smtClean="0">
                          <a:latin typeface="Segoe UI Light" panose="020B0502040204020203" pitchFamily="34" charset="0"/>
                          <a:cs typeface="Segoe UI Light" panose="020B0502040204020203" pitchFamily="34" charset="0"/>
                        </a:rPr>
                        <a:t>03</a:t>
                      </a:r>
                      <a:r>
                        <a:rPr lang="en-US" sz="2400" baseline="0" dirty="0" smtClean="0">
                          <a:latin typeface="Segoe UI Light" panose="020B0502040204020203" pitchFamily="34" charset="0"/>
                          <a:cs typeface="Segoe UI Light" panose="020B0502040204020203" pitchFamily="34" charset="0"/>
                        </a:rPr>
                        <a:t> | </a:t>
                      </a:r>
                      <a:r>
                        <a:rPr lang="en-US" sz="2400" dirty="0" smtClean="0">
                          <a:latin typeface="Segoe UI Light" panose="020B0502040204020203" pitchFamily="34" charset="0"/>
                          <a:cs typeface="Segoe UI Light" panose="020B0502040204020203" pitchFamily="34" charset="0"/>
                        </a:rPr>
                        <a:t>Node and Express</a:t>
                      </a:r>
                    </a:p>
                  </a:txBody>
                  <a:tcPr anchor="ctr"/>
                </a:tc>
                <a:tc>
                  <a:txBody>
                    <a:bodyPr/>
                    <a:lstStyle/>
                    <a:p>
                      <a:r>
                        <a:rPr lang="en-US" sz="2400" smtClean="0">
                          <a:latin typeface="Segoe UI Light" panose="020B0502040204020203" pitchFamily="34" charset="0"/>
                          <a:cs typeface="Segoe UI Light" panose="020B0502040204020203" pitchFamily="34" charset="0"/>
                        </a:rPr>
                        <a:t>06 </a:t>
                      </a:r>
                      <a:r>
                        <a:rPr lang="en-US" sz="2400" dirty="0" smtClean="0">
                          <a:latin typeface="Segoe UI Light" panose="020B0502040204020203" pitchFamily="34" charset="0"/>
                          <a:cs typeface="Segoe UI Light" panose="020B0502040204020203" pitchFamily="34" charset="0"/>
                        </a:rPr>
                        <a:t>| Deployment</a:t>
                      </a:r>
                      <a:r>
                        <a:rPr lang="en-US" sz="2400" baseline="0" dirty="0" smtClean="0">
                          <a:latin typeface="Segoe UI Light" panose="020B0502040204020203" pitchFamily="34" charset="0"/>
                          <a:cs typeface="Segoe UI Light" panose="020B0502040204020203" pitchFamily="34" charset="0"/>
                        </a:rPr>
                        <a:t> &amp; Conclusion</a:t>
                      </a:r>
                      <a:r>
                        <a:rPr lang="en-US" sz="2400" dirty="0" smtClean="0">
                          <a:latin typeface="Segoe UI Light" panose="020B0502040204020203" pitchFamily="34" charset="0"/>
                          <a:cs typeface="Segoe UI Light" panose="020B0502040204020203" pitchFamily="34" charset="0"/>
                        </a:rPr>
                        <a:t>  </a:t>
                      </a:r>
                      <a:endParaRPr lang="en-US" sz="2400" dirty="0">
                        <a:latin typeface="Segoe UI Light" panose="020B0502040204020203" pitchFamily="34" charset="0"/>
                        <a:cs typeface="Segoe UI Light" panose="020B0502040204020203" pitchFamily="34" charset="0"/>
                      </a:endParaRPr>
                    </a:p>
                  </a:txBody>
                  <a:tcPr anchor="ctr"/>
                </a:tc>
                <a:extLst>
                  <a:ext uri="{0D108BD9-81ED-4DB2-BD59-A6C34878D82A}">
                    <a16:rowId xmlns:a16="http://schemas.microsoft.com/office/drawing/2014/main" xmlns="" val="3812060533"/>
                  </a:ext>
                </a:extLst>
              </a:tr>
            </a:tbl>
          </a:graphicData>
        </a:graphic>
      </p:graphicFrame>
    </p:spTree>
    <p:extLst>
      <p:ext uri="{BB962C8B-B14F-4D97-AF65-F5344CB8AC3E}">
        <p14:creationId xmlns:p14="http://schemas.microsoft.com/office/powerpoint/2010/main" val="41785647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mtClean="0"/>
              <a:t>Setting Expectations</a:t>
            </a:r>
            <a:endParaRPr lang="en-US" dirty="0"/>
          </a:p>
        </p:txBody>
      </p:sp>
      <p:sp>
        <p:nvSpPr>
          <p:cNvPr id="3" name="Content Placeholder 2"/>
          <p:cNvSpPr>
            <a:spLocks noGrp="1"/>
          </p:cNvSpPr>
          <p:nvPr>
            <p:ph sz="quarter" idx="10"/>
          </p:nvPr>
        </p:nvSpPr>
        <p:spPr/>
        <p:txBody>
          <a:bodyPr/>
          <a:lstStyle/>
          <a:p>
            <a:r>
              <a:rPr lang="en-US" dirty="0" smtClean="0"/>
              <a:t>Target Audience</a:t>
            </a:r>
          </a:p>
          <a:p>
            <a:pPr marL="457046" lvl="1" indent="0">
              <a:buNone/>
            </a:pPr>
            <a:r>
              <a:rPr lang="en-US" dirty="0" smtClean="0"/>
              <a:t>Beginner/intermediate web developers</a:t>
            </a:r>
          </a:p>
          <a:p>
            <a:pPr marL="457046" lvl="1" indent="0">
              <a:buNone/>
            </a:pPr>
            <a:endParaRPr lang="en-US" dirty="0" smtClean="0"/>
          </a:p>
          <a:p>
            <a:r>
              <a:rPr lang="en-US" dirty="0" smtClean="0"/>
              <a:t>Suggested Prerequisites/Supporting Material</a:t>
            </a:r>
          </a:p>
          <a:p>
            <a:pPr lvl="1"/>
            <a:r>
              <a:rPr lang="en-US" dirty="0" smtClean="0"/>
              <a:t>Strong grasp of </a:t>
            </a:r>
            <a:r>
              <a:rPr lang="en-US" dirty="0" err="1" smtClean="0"/>
              <a:t>Javascript</a:t>
            </a:r>
            <a:endParaRPr lang="en-US" dirty="0" smtClean="0"/>
          </a:p>
          <a:p>
            <a:pPr lvl="1"/>
            <a:r>
              <a:rPr lang="en-US" dirty="0" smtClean="0"/>
              <a:t>Familiarity with HTML/CSS, Twitter Bootstrap</a:t>
            </a:r>
          </a:p>
          <a:p>
            <a:pPr lvl="1"/>
            <a:r>
              <a:rPr lang="en-US" dirty="0" smtClean="0"/>
              <a:t>Introduction to </a:t>
            </a:r>
            <a:r>
              <a:rPr lang="en-US" dirty="0" err="1" smtClean="0"/>
              <a:t>AngularJS</a:t>
            </a:r>
            <a:r>
              <a:rPr lang="en-US" dirty="0" smtClean="0"/>
              <a:t> MVA</a:t>
            </a:r>
          </a:p>
          <a:p>
            <a:pPr lvl="1"/>
            <a:r>
              <a:rPr lang="en-US" dirty="0" smtClean="0"/>
              <a:t>You’ve got Documents! A </a:t>
            </a:r>
            <a:r>
              <a:rPr lang="en-US" dirty="0" err="1" smtClean="0"/>
              <a:t>MongoDB</a:t>
            </a:r>
            <a:r>
              <a:rPr lang="en-US" dirty="0" smtClean="0"/>
              <a:t> Jumpstart</a:t>
            </a:r>
            <a:endParaRPr lang="en-US" dirty="0"/>
          </a:p>
          <a:p>
            <a:pPr lvl="1"/>
            <a:endParaRPr lang="en-US" dirty="0" smtClean="0"/>
          </a:p>
        </p:txBody>
      </p:sp>
    </p:spTree>
    <p:extLst>
      <p:ext uri="{BB962C8B-B14F-4D97-AF65-F5344CB8AC3E}">
        <p14:creationId xmlns:p14="http://schemas.microsoft.com/office/powerpoint/2010/main" val="196740731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77813" y="1427918"/>
            <a:ext cx="11525250" cy="5290388"/>
          </a:xfrm>
        </p:spPr>
        <p:txBody>
          <a:bodyPr/>
          <a:lstStyle/>
          <a:p>
            <a:r>
              <a:rPr lang="en-US" dirty="0"/>
              <a:t>Microsoft Virtual Academy</a:t>
            </a:r>
          </a:p>
          <a:p>
            <a:pPr lvl="1"/>
            <a:r>
              <a:rPr lang="en-US" dirty="0"/>
              <a:t>Free online learning tailored for IT Pros and Developers </a:t>
            </a:r>
          </a:p>
          <a:p>
            <a:pPr lvl="1"/>
            <a:r>
              <a:rPr lang="en-US" dirty="0"/>
              <a:t>Over 2M registered users</a:t>
            </a:r>
          </a:p>
          <a:p>
            <a:pPr lvl="1"/>
            <a:r>
              <a:rPr lang="en-US" dirty="0"/>
              <a:t>Up-to-date, relevant training on variety of Microsoft </a:t>
            </a:r>
            <a:r>
              <a:rPr lang="en-US" dirty="0" smtClean="0"/>
              <a:t>products</a:t>
            </a:r>
            <a:endParaRPr lang="en-US" dirty="0"/>
          </a:p>
        </p:txBody>
      </p:sp>
      <p:sp>
        <p:nvSpPr>
          <p:cNvPr id="3" name="Title 2"/>
          <p:cNvSpPr>
            <a:spLocks noGrp="1"/>
          </p:cNvSpPr>
          <p:nvPr>
            <p:ph type="title"/>
          </p:nvPr>
        </p:nvSpPr>
        <p:spPr>
          <a:xfrm>
            <a:off x="-367266" y="182215"/>
            <a:ext cx="11416266" cy="1063487"/>
          </a:xfrm>
        </p:spPr>
        <p:txBody>
          <a:bodyPr/>
          <a:lstStyle/>
          <a:p>
            <a:r>
              <a:rPr lang="en-US" dirty="0" smtClean="0"/>
              <a:t>     Join the MVA Community!</a:t>
            </a:r>
            <a:endParaRPr lang="en-US" dirty="0"/>
          </a:p>
        </p:txBody>
      </p:sp>
    </p:spTree>
    <p:extLst>
      <p:ext uri="{BB962C8B-B14F-4D97-AF65-F5344CB8AC3E}">
        <p14:creationId xmlns:p14="http://schemas.microsoft.com/office/powerpoint/2010/main" val="3654709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solidFill>
            <a:srgbClr val="007233"/>
          </a:solidFill>
          <a:ln>
            <a:noFill/>
          </a:ln>
        </p:spPr>
        <p:txBody>
          <a:bodyPr/>
          <a:lstStyle/>
          <a:p>
            <a:pPr marL="914400" indent="-914400"/>
            <a:r>
              <a:rPr lang="en-US" dirty="0" smtClean="0"/>
              <a:t>01 | What is MEAN?</a:t>
            </a:r>
            <a:endParaRPr lang="en-US" dirty="0"/>
          </a:p>
        </p:txBody>
      </p:sp>
      <p:sp>
        <p:nvSpPr>
          <p:cNvPr id="4" name="Subtitle 3"/>
          <p:cNvSpPr>
            <a:spLocks noGrp="1"/>
          </p:cNvSpPr>
          <p:nvPr>
            <p:ph type="subTitle" idx="1"/>
          </p:nvPr>
        </p:nvSpPr>
        <p:spPr/>
        <p:txBody>
          <a:bodyPr/>
          <a:lstStyle/>
          <a:p>
            <a:r>
              <a:rPr lang="en-US" dirty="0"/>
              <a:t>Helen Zeng | Startup Developer Evangelist</a:t>
            </a:r>
          </a:p>
          <a:p>
            <a:r>
              <a:rPr lang="en-US" dirty="0"/>
              <a:t>Steven </a:t>
            </a:r>
            <a:r>
              <a:rPr lang="en-US" dirty="0" err="1"/>
              <a:t>Edouard</a:t>
            </a:r>
            <a:r>
              <a:rPr lang="en-US" dirty="0"/>
              <a:t> | Startup Developer Evangelist</a:t>
            </a:r>
          </a:p>
        </p:txBody>
      </p:sp>
    </p:spTree>
    <p:extLst>
      <p:ext uri="{BB962C8B-B14F-4D97-AF65-F5344CB8AC3E}">
        <p14:creationId xmlns:p14="http://schemas.microsoft.com/office/powerpoint/2010/main" val="8976925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p:txBody>
          <a:bodyPr>
            <a:normAutofit/>
          </a:bodyPr>
          <a:lstStyle/>
          <a:p>
            <a:r>
              <a:rPr lang="en-GB" dirty="0" smtClean="0"/>
              <a:t>Why use the MEAN stack?</a:t>
            </a:r>
          </a:p>
          <a:p>
            <a:r>
              <a:rPr lang="en-GB" dirty="0" err="1" smtClean="0"/>
              <a:t>Angular.js</a:t>
            </a:r>
            <a:endParaRPr lang="en-GB" dirty="0" smtClean="0"/>
          </a:p>
          <a:p>
            <a:r>
              <a:rPr lang="en-GB" dirty="0" err="1" smtClean="0"/>
              <a:t>Node.js</a:t>
            </a:r>
            <a:endParaRPr lang="en-GB" dirty="0" smtClean="0"/>
          </a:p>
          <a:p>
            <a:r>
              <a:rPr lang="en-GB" dirty="0" smtClean="0"/>
              <a:t>Express</a:t>
            </a:r>
          </a:p>
          <a:p>
            <a:r>
              <a:rPr lang="en-GB" dirty="0" err="1" smtClean="0"/>
              <a:t>MongoDB</a:t>
            </a:r>
            <a:endParaRPr lang="en-GB" dirty="0"/>
          </a:p>
        </p:txBody>
      </p:sp>
      <p:sp>
        <p:nvSpPr>
          <p:cNvPr id="2" name="Title 1"/>
          <p:cNvSpPr>
            <a:spLocks noGrp="1"/>
          </p:cNvSpPr>
          <p:nvPr>
            <p:ph type="title"/>
          </p:nvPr>
        </p:nvSpPr>
        <p:spPr/>
        <p:txBody>
          <a:bodyPr/>
          <a:lstStyle/>
          <a:p>
            <a:r>
              <a:rPr lang="en-US" smtClean="0"/>
              <a:t>Module Overview</a:t>
            </a:r>
            <a:endParaRPr lang="en-US" dirty="0"/>
          </a:p>
        </p:txBody>
      </p:sp>
    </p:spTree>
    <p:extLst>
      <p:ext uri="{BB962C8B-B14F-4D97-AF65-F5344CB8AC3E}">
        <p14:creationId xmlns:p14="http://schemas.microsoft.com/office/powerpoint/2010/main" val="3183499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the MEAN stack?</a:t>
            </a:r>
            <a:endParaRPr lang="en-US" dirty="0"/>
          </a:p>
        </p:txBody>
      </p:sp>
      <p:sp>
        <p:nvSpPr>
          <p:cNvPr id="3" name="Content Placeholder 2"/>
          <p:cNvSpPr>
            <a:spLocks noGrp="1"/>
          </p:cNvSpPr>
          <p:nvPr>
            <p:ph sz="quarter" idx="10"/>
          </p:nvPr>
        </p:nvSpPr>
        <p:spPr/>
        <p:txBody>
          <a:bodyPr/>
          <a:lstStyle/>
          <a:p>
            <a:r>
              <a:rPr lang="en-US" dirty="0" smtClean="0">
                <a:latin typeface="Segoe UI Light"/>
                <a:cs typeface="Segoe UI Light"/>
              </a:rPr>
              <a:t>One language to rule them all</a:t>
            </a:r>
            <a:endParaRPr lang="en-US" dirty="0">
              <a:latin typeface="Segoe UI Light"/>
              <a:cs typeface="Segoe UI Light"/>
            </a:endParaRPr>
          </a:p>
          <a:p>
            <a:r>
              <a:rPr lang="en-US" dirty="0" smtClean="0">
                <a:latin typeface="Segoe UI Light"/>
                <a:cs typeface="Segoe UI Light"/>
              </a:rPr>
              <a:t>ALL open source</a:t>
            </a:r>
          </a:p>
          <a:p>
            <a:r>
              <a:rPr lang="en-US" dirty="0" smtClean="0">
                <a:latin typeface="Segoe UI Light"/>
                <a:cs typeface="Segoe UI Light"/>
              </a:rPr>
              <a:t>Huge module library</a:t>
            </a:r>
          </a:p>
          <a:p>
            <a:r>
              <a:rPr lang="en-US" dirty="0" smtClean="0"/>
              <a:t>Get started quickly</a:t>
            </a:r>
          </a:p>
        </p:txBody>
      </p:sp>
    </p:spTree>
    <p:extLst>
      <p:ext uri="{BB962C8B-B14F-4D97-AF65-F5344CB8AC3E}">
        <p14:creationId xmlns:p14="http://schemas.microsoft.com/office/powerpoint/2010/main" val="25579891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D9BF63586D9884E9335F37127EABBE8" ma:contentTypeVersion="1" ma:contentTypeDescription="Create a new document." ma:contentTypeScope="" ma:versionID="b9abee3a6b7d355b9c1a31dbb76ab4bc">
  <xsd:schema xmlns:xsd="http://www.w3.org/2001/XMLSchema" xmlns:xs="http://www.w3.org/2001/XMLSchema" xmlns:p="http://schemas.microsoft.com/office/2006/metadata/properties" xmlns:ns3="e5a13ba8-98e3-4f23-a221-7ac9824aa662" targetNamespace="http://schemas.microsoft.com/office/2006/metadata/properties" ma:root="true" ma:fieldsID="9d02d2e6bc0f5948a1713c06f6c13b3b" ns3:_="">
    <xsd:import namespace="e5a13ba8-98e3-4f23-a221-7ac9824aa662"/>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a13ba8-98e3-4f23-a221-7ac9824aa66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025FDD9-4C58-4084-9F89-0E6ADD6FFF55}">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e5a13ba8-98e3-4f23-a221-7ac9824aa662"/>
    <ds:schemaRef ds:uri="http://www.w3.org/XML/1998/namespace"/>
    <ds:schemaRef ds:uri="http://purl.org/dc/dcmitype/"/>
  </ds:schemaRefs>
</ds:datastoreItem>
</file>

<file path=customXml/itemProps2.xml><?xml version="1.0" encoding="utf-8"?>
<ds:datastoreItem xmlns:ds="http://schemas.openxmlformats.org/officeDocument/2006/customXml" ds:itemID="{B0CA13EC-1D3C-4D6F-8D1C-E8A452CFC79A}">
  <ds:schemaRefs>
    <ds:schemaRef ds:uri="http://schemas.microsoft.com/sharepoint/v3/contenttype/forms"/>
  </ds:schemaRefs>
</ds:datastoreItem>
</file>

<file path=customXml/itemProps3.xml><?xml version="1.0" encoding="utf-8"?>
<ds:datastoreItem xmlns:ds="http://schemas.openxmlformats.org/officeDocument/2006/customXml" ds:itemID="{1E1E45CC-2FEE-40FA-AA55-B597D74C634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5a13ba8-98e3-4f23-a221-7ac9824aa66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3417</TotalTime>
  <Words>298</Words>
  <Application>Microsoft Macintosh PowerPoint</Application>
  <PresentationFormat>Custom</PresentationFormat>
  <Paragraphs>82</Paragraphs>
  <Slides>18</Slides>
  <Notes>9</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1_Office Theme</vt:lpstr>
      <vt:lpstr>Do you know what I MEAN?  Building full stack web apps with Mongo, Express, Angular, and Node</vt:lpstr>
      <vt:lpstr>Meet Helen Zeng | ‏@hwz </vt:lpstr>
      <vt:lpstr>Meet Steven Edouard | ‏@sedouard </vt:lpstr>
      <vt:lpstr>Course Topics</vt:lpstr>
      <vt:lpstr>Setting Expectations</vt:lpstr>
      <vt:lpstr>     Join the MVA Community!</vt:lpstr>
      <vt:lpstr>PowerPoint Presentation</vt:lpstr>
      <vt:lpstr>Module Overview</vt:lpstr>
      <vt:lpstr>Why use the MEAN stack?</vt:lpstr>
      <vt:lpstr>AngularJS</vt:lpstr>
      <vt:lpstr>Where to get Angular?</vt:lpstr>
      <vt:lpstr>Node.js</vt:lpstr>
      <vt:lpstr>How to install Node.js</vt:lpstr>
      <vt:lpstr>Express</vt:lpstr>
      <vt:lpstr>How to install Express</vt:lpstr>
      <vt:lpstr>MongoDB</vt:lpstr>
      <vt:lpstr>How to install Mongo</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Frank Gartland</dc:creator>
  <cp:lastModifiedBy>Steven Edouard</cp:lastModifiedBy>
  <cp:revision>75</cp:revision>
  <dcterms:created xsi:type="dcterms:W3CDTF">2013-02-15T23:12:42Z</dcterms:created>
  <dcterms:modified xsi:type="dcterms:W3CDTF">2015-02-16T23:32:27Z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0x010100BD9BF63586D9884E9335F37127EABBE8</vt:lpwstr>
  </property>
  <property fmtid="{D5CDD505-2E9C-101B-9397-08002B2CF9AE}" pid="3" name="IsMyDocuments">
    <vt:bool>true</vt:bool>
  </property>
  <property fmtid="{D5CDD505-2E9C-101B-9397-08002B2CF9AE}" pid="4" name="Related Type Document">
    <vt:lpwstr/>
  </property>
  <property fmtid="{D5CDD505-2E9C-101B-9397-08002B2CF9AE}" pid="5" name="Document Tag">
    <vt:lpwstr>24;#Content Templates|bdbbc9aa-4892-4816-9e36-bf1120da60e9</vt:lpwstr>
  </property>
  <property fmtid="{D5CDD505-2E9C-101B-9397-08002B2CF9AE}" pid="6" name="TaxKeyword">
    <vt:lpwstr/>
  </property>
  <property fmtid="{D5CDD505-2E9C-101B-9397-08002B2CF9AE}" pid="7" name="DocVizPreviewMetadata_Count">
    <vt:i4>12</vt:i4>
  </property>
  <property fmtid="{D5CDD505-2E9C-101B-9397-08002B2CF9AE}" pid="8" name="DocVizPreviewMetadata_0">
    <vt:lpwstr>300x168x2</vt:lpwstr>
  </property>
</Properties>
</file>

<file path=docProps/thumbnail.jpeg>
</file>